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9" r:id="rId1"/>
  </p:sldMasterIdLst>
  <p:notesMasterIdLst>
    <p:notesMasterId r:id="rId16"/>
  </p:notesMasterIdLst>
  <p:handoutMasterIdLst>
    <p:handoutMasterId r:id="rId17"/>
  </p:handoutMasterIdLst>
  <p:sldIdLst>
    <p:sldId id="419" r:id="rId2"/>
    <p:sldId id="394" r:id="rId3"/>
    <p:sldId id="421" r:id="rId4"/>
    <p:sldId id="429" r:id="rId5"/>
    <p:sldId id="428" r:id="rId6"/>
    <p:sldId id="422" r:id="rId7"/>
    <p:sldId id="436" r:id="rId8"/>
    <p:sldId id="437" r:id="rId9"/>
    <p:sldId id="438" r:id="rId10"/>
    <p:sldId id="439" r:id="rId11"/>
    <p:sldId id="430" r:id="rId12"/>
    <p:sldId id="434" r:id="rId13"/>
    <p:sldId id="440" r:id="rId14"/>
    <p:sldId id="432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 Oliva" initials="PO" lastIdx="4" clrIdx="0">
    <p:extLst>
      <p:ext uri="{19B8F6BF-5375-455C-9EA6-DF929625EA0E}">
        <p15:presenceInfo xmlns:p15="http://schemas.microsoft.com/office/powerpoint/2012/main" userId="89b0bc59d84c0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00FF"/>
    <a:srgbClr val="008A3E"/>
    <a:srgbClr val="F7155B"/>
    <a:srgbClr val="1E96E0"/>
    <a:srgbClr val="A27BE9"/>
    <a:srgbClr val="B4428B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416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7F6E4-512E-457D-BEB9-CFAC400FDB95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DD91B-BE3D-4749-9F96-9F8CCA96C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560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189E3-0917-4942-9026-2B18049183F8}" type="datetimeFigureOut">
              <a:rPr lang="cs-CZ" smtClean="0"/>
              <a:t>15.12.2020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1A0B5-FF22-4EEC-8E15-44743C2490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4803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1A0B5-FF22-4EEC-8E15-44743C2490C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380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1A0B5-FF22-4EEC-8E15-44743C2490C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0150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skec.cz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ástupný symbol pro zápatí 4">
            <a:extLst>
              <a:ext uri="{FF2B5EF4-FFF2-40B4-BE49-F238E27FC236}">
                <a16:creationId xmlns:a16="http://schemas.microsoft.com/office/drawing/2014/main" id="{4086F3DB-423F-436C-8927-1C4360D5D4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825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8" name="Rectangle 2"/>
          <p:cNvSpPr txBox="1">
            <a:spLocks noChangeArrowheads="1"/>
          </p:cNvSpPr>
          <p:nvPr userDrawn="1"/>
        </p:nvSpPr>
        <p:spPr>
          <a:xfrm>
            <a:off x="395207" y="65708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200"/>
              </a:lnSpc>
              <a:spcAft>
                <a:spcPts val="0"/>
              </a:spcAft>
              <a:buFont typeface="Wingdings 3" panose="05040102010807070707" pitchFamily="18" charset="2"/>
              <a:buNone/>
            </a:pPr>
            <a:r>
              <a:rPr lang="cs-CZ" sz="3600" b="1" spc="300" dirty="0">
                <a:ln w="9525" cap="flat" cmpd="sng" algn="ctr">
                  <a:solidFill>
                    <a:srgbClr val="F7155B"/>
                  </a:solidFill>
                  <a:prstDash val="solid"/>
                  <a:round/>
                </a:ln>
                <a:solidFill>
                  <a:srgbClr val="F7155B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</a:t>
            </a:r>
            <a:r>
              <a:rPr lang="cs-CZ" sz="2400" spc="15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ORAVSKOSLEZSKÉ</a:t>
            </a:r>
            <a:endParaRPr lang="cs-CZ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3200"/>
              </a:lnSpc>
              <a:spcAft>
                <a:spcPts val="0"/>
              </a:spcAft>
              <a:buFont typeface="Wingdings 3" panose="05040102010807070707" pitchFamily="18" charset="2"/>
              <a:buNone/>
            </a:pPr>
            <a:r>
              <a:rPr lang="cs-CZ" sz="3600" b="1" spc="300" dirty="0">
                <a:ln w="9525" cap="flat" cmpd="sng" algn="ctr">
                  <a:solidFill>
                    <a:srgbClr val="A27BE9"/>
                  </a:solidFill>
                  <a:prstDash val="solid"/>
                  <a:round/>
                </a:ln>
                <a:solidFill>
                  <a:srgbClr val="A27BE9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</a:t>
            </a:r>
            <a:r>
              <a:rPr lang="cs-CZ" sz="2400" spc="15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NERGETICKÉ</a:t>
            </a:r>
            <a:endParaRPr lang="cs-CZ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3200"/>
              </a:lnSpc>
              <a:spcAft>
                <a:spcPts val="0"/>
              </a:spcAft>
              <a:buFont typeface="Wingdings 3" panose="05040102010807070707" pitchFamily="18" charset="2"/>
              <a:buNone/>
            </a:pPr>
            <a:r>
              <a:rPr lang="cs-CZ" sz="3600" b="1" spc="300" dirty="0">
                <a:ln w="9525" cap="flat" cmpd="sng" algn="ctr">
                  <a:solidFill>
                    <a:srgbClr val="1E96E0"/>
                  </a:solidFill>
                  <a:prstDash val="solid"/>
                  <a:round/>
                </a:ln>
                <a:solidFill>
                  <a:srgbClr val="1E96E0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</a:t>
            </a:r>
            <a:r>
              <a:rPr lang="cs-CZ" sz="2400" spc="15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ENTRUM    </a:t>
            </a:r>
            <a:endParaRPr lang="cs-CZ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0"/>
              </a:spcAft>
              <a:buFont typeface="Wingdings 3" panose="05040102010807070707" pitchFamily="18" charset="2"/>
              <a:buNone/>
            </a:pPr>
            <a:r>
              <a:rPr lang="cs-CZ" sz="1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(dále jen MEC)</a:t>
            </a:r>
          </a:p>
          <a:p>
            <a:pPr marL="0" indent="0" algn="ctr">
              <a:buFont typeface="Wingdings 3" panose="05040102010807070707" pitchFamily="18" charset="2"/>
              <a:buNone/>
              <a:defRPr/>
            </a:pPr>
            <a:r>
              <a:rPr lang="cs-CZ" sz="1000" b="1" dirty="0">
                <a:solidFill>
                  <a:schemeClr val="bg1"/>
                </a:solidFill>
              </a:rPr>
              <a:t>					     </a:t>
            </a:r>
          </a:p>
          <a:p>
            <a:pPr marL="0" indent="0" algn="ctr">
              <a:buFont typeface="Wingdings 3" panose="05040102010807070707" pitchFamily="18" charset="2"/>
              <a:buNone/>
              <a:defRPr/>
            </a:pPr>
            <a:r>
              <a:rPr lang="cs-CZ" sz="2400" b="1" dirty="0">
                <a:solidFill>
                  <a:schemeClr val="bg1"/>
                </a:solidFill>
              </a:rPr>
              <a:t>				</a:t>
            </a:r>
            <a:endParaRPr lang="cs-CZ" altLang="cs-CZ" sz="2400" dirty="0"/>
          </a:p>
          <a:p>
            <a:pPr marL="0" indent="0">
              <a:buFont typeface="Wingdings 3" panose="05040102010807070707" pitchFamily="18" charset="2"/>
              <a:buNone/>
              <a:defRPr/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358523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023457"/>
            <a:ext cx="7886700" cy="667231"/>
          </a:xfrm>
          <a:prstGeom prst="rect">
            <a:avLst/>
          </a:prstGeom>
        </p:spPr>
        <p:txBody>
          <a:bodyPr/>
          <a:lstStyle>
            <a:lvl1pPr algn="ctr">
              <a:defRPr sz="3200" b="1" cap="all" baseline="0">
                <a:solidFill>
                  <a:srgbClr val="0000FF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cs-CZ" dirty="0"/>
              <a:t>Kliknutím lze upravit styl.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50" y="1825625"/>
            <a:ext cx="6736884" cy="435133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GB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AD308D-6EF4-4B5A-8964-91BA3ABA974B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60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053BE3-B007-4971-9A62-112863A179E6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DEA57A1-CD5D-4DA9-8884-5A2F2E03829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5740" y="1075911"/>
            <a:ext cx="8242186" cy="518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50000"/>
              </a:lnSpc>
              <a:buNone/>
              <a:defRPr/>
            </a:pPr>
            <a:endParaRPr lang="cs-CZ" altLang="cs-CZ" sz="2800" b="1" dirty="0">
              <a:solidFill>
                <a:srgbClr val="0000FF"/>
              </a:solidFill>
              <a:hlinkClick r:id="rId2"/>
            </a:endParaRPr>
          </a:p>
          <a:p>
            <a:pPr marL="0" indent="0" algn="ctr">
              <a:lnSpc>
                <a:spcPct val="150000"/>
              </a:lnSpc>
              <a:buNone/>
              <a:defRPr/>
            </a:pPr>
            <a:endParaRPr lang="cs-CZ" altLang="cs-CZ" sz="1200" b="1" dirty="0">
              <a:solidFill>
                <a:srgbClr val="0000FF"/>
              </a:solidFill>
              <a:latin typeface="+mn-lt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cs-CZ" altLang="cs-CZ" sz="2800" b="1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Děkuji za pozornost</a:t>
            </a:r>
            <a:endParaRPr lang="cs-CZ" sz="2800" b="1" dirty="0">
              <a:solidFill>
                <a:srgbClr val="0000FF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altLang="cs-CZ" sz="2400" b="1" u="sng" dirty="0">
              <a:solidFill>
                <a:srgbClr val="008A3E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altLang="cs-CZ" sz="2400" b="1" u="sng" dirty="0">
              <a:solidFill>
                <a:srgbClr val="008A3E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altLang="cs-CZ" sz="2400" b="1" u="sng" dirty="0">
              <a:solidFill>
                <a:srgbClr val="008A3E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altLang="cs-CZ" sz="2400" b="1" u="sng" dirty="0">
              <a:solidFill>
                <a:srgbClr val="008A3E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altLang="cs-CZ" sz="2400" b="1" u="sng" dirty="0">
              <a:solidFill>
                <a:srgbClr val="008A3E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altLang="cs-CZ" sz="2400" b="1" u="sng" dirty="0">
                <a:solidFill>
                  <a:srgbClr val="008A3E"/>
                </a:solidFill>
                <a:latin typeface="+mn-lt"/>
                <a:cs typeface="Arial" panose="020B0604020202020204" pitchFamily="34" charset="0"/>
              </a:rPr>
              <a:t>www.mskec.cz</a:t>
            </a:r>
          </a:p>
          <a:p>
            <a:pPr marL="0" indent="0" algn="ctr">
              <a:buNone/>
              <a:defRPr/>
            </a:pPr>
            <a:r>
              <a:rPr lang="cs-CZ" sz="2400" b="1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	</a:t>
            </a:r>
            <a:endParaRPr lang="cs-CZ" altLang="cs-CZ" sz="2400" b="1" dirty="0">
              <a:solidFill>
                <a:srgbClr val="0000FF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603483" y="4001549"/>
            <a:ext cx="7886700" cy="667231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rgbClr val="0000FF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498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42F171-40E7-47D9-9E67-BDA8323B1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356352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 sz="825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AB1C2-13E0-484F-9D1B-09FC8C74B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 sz="825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A1053BE3-B007-4971-9A62-112863A179E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039F7AC-87AA-49A2-876C-3ACD094E83DA}"/>
              </a:ext>
            </a:extLst>
          </p:cNvPr>
          <p:cNvSpPr/>
          <p:nvPr userDrawn="1"/>
        </p:nvSpPr>
        <p:spPr>
          <a:xfrm>
            <a:off x="488887" y="450569"/>
            <a:ext cx="6238698" cy="31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</a:pPr>
            <a:r>
              <a:rPr lang="cs-CZ" b="1" spc="200" dirty="0">
                <a:ln w="9525" cap="flat" cmpd="sng" algn="ctr">
                  <a:solidFill>
                    <a:srgbClr val="F7155B"/>
                  </a:solidFill>
                  <a:prstDash val="solid"/>
                  <a:round/>
                </a:ln>
                <a:solidFill>
                  <a:srgbClr val="F7155B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</a:t>
            </a:r>
            <a:r>
              <a:rPr lang="cs-CZ" sz="1200" spc="200" dirty="0"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ORAVSKOSLEZSKÉ</a:t>
            </a:r>
            <a:r>
              <a:rPr lang="cs-CZ" sz="7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cs-CZ" b="1" spc="200" dirty="0">
                <a:ln w="9525" cap="flat" cmpd="sng" algn="ctr">
                  <a:solidFill>
                    <a:srgbClr val="A27BE9"/>
                  </a:solidFill>
                  <a:prstDash val="solid"/>
                  <a:round/>
                </a:ln>
                <a:solidFill>
                  <a:srgbClr val="A27BE9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</a:t>
            </a:r>
            <a:r>
              <a:rPr lang="cs-CZ" sz="1200" spc="200" dirty="0"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NERGETICKÉ</a:t>
            </a:r>
            <a:r>
              <a:rPr lang="cs-CZ" sz="7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cs-CZ" b="1" spc="200" dirty="0">
                <a:ln w="9525" cap="flat" cmpd="sng" algn="ctr">
                  <a:solidFill>
                    <a:srgbClr val="1E96E0"/>
                  </a:solidFill>
                  <a:prstDash val="solid"/>
                  <a:round/>
                </a:ln>
                <a:solidFill>
                  <a:srgbClr val="1E96E0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</a:t>
            </a:r>
            <a:r>
              <a:rPr lang="cs-CZ" sz="1200" spc="200" dirty="0"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ENTRUM, příspěvková organizace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A202B731-4A9F-4B30-8B6E-6EE31B309059}"/>
              </a:ext>
            </a:extLst>
          </p:cNvPr>
          <p:cNvCxnSpPr>
            <a:cxnSpLocks/>
          </p:cNvCxnSpPr>
          <p:nvPr userDrawn="1"/>
        </p:nvCxnSpPr>
        <p:spPr>
          <a:xfrm flipV="1">
            <a:off x="488887" y="6338928"/>
            <a:ext cx="8171403" cy="6398"/>
          </a:xfrm>
          <a:prstGeom prst="line">
            <a:avLst/>
          </a:prstGeom>
          <a:ln w="25400">
            <a:gradFill flip="none" rotWithShape="1">
              <a:gsLst>
                <a:gs pos="0">
                  <a:srgbClr val="F7155B"/>
                </a:gs>
                <a:gs pos="44000">
                  <a:srgbClr val="A27BE9"/>
                </a:gs>
                <a:gs pos="100000">
                  <a:srgbClr val="1E96E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BA2B8F4F-FA0A-4410-9019-15D0C3D0E7B3}"/>
              </a:ext>
            </a:extLst>
          </p:cNvPr>
          <p:cNvCxnSpPr>
            <a:cxnSpLocks/>
          </p:cNvCxnSpPr>
          <p:nvPr userDrawn="1"/>
        </p:nvCxnSpPr>
        <p:spPr>
          <a:xfrm flipV="1">
            <a:off x="488887" y="824934"/>
            <a:ext cx="6343713" cy="1"/>
          </a:xfrm>
          <a:prstGeom prst="line">
            <a:avLst/>
          </a:prstGeom>
          <a:ln w="25400">
            <a:gradFill flip="none" rotWithShape="1">
              <a:gsLst>
                <a:gs pos="0">
                  <a:srgbClr val="F7155B"/>
                </a:gs>
                <a:gs pos="44000">
                  <a:srgbClr val="A27BE9"/>
                </a:gs>
                <a:gs pos="100000">
                  <a:srgbClr val="1E96E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>
            <a:extLst>
              <a:ext uri="{FF2B5EF4-FFF2-40B4-BE49-F238E27FC236}">
                <a16:creationId xmlns:a16="http://schemas.microsoft.com/office/drawing/2014/main" id="{475D3CA1-C103-43A3-A1C8-9B8E24392D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02" y="231628"/>
            <a:ext cx="1420668" cy="61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81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7" r:id="rId2"/>
    <p:sldLayoutId id="2147483682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rgbClr val="C4241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24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21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18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15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»"/>
        <a:defRPr sz="15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6pPr>
      <a:lvl7pPr marL="2228850" indent="-171450" algn="l" defTabSz="6858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5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indfulword.org/2016/re100-renewable-energy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heduran.com/europe-threatened-nuclear-catastrophe-ukraines-reactors-dangerous-conditio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 txBox="1">
            <a:spLocks noGrp="1"/>
          </p:cNvSpPr>
          <p:nvPr>
            <p:ph type="title"/>
          </p:nvPr>
        </p:nvSpPr>
        <p:spPr>
          <a:xfrm>
            <a:off x="1006793" y="1093896"/>
            <a:ext cx="7130413" cy="2277206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C424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C4241F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algn="ctr" defTabSz="914400"/>
            <a:r>
              <a:rPr lang="cs-CZ" sz="3600" b="1" dirty="0">
                <a:solidFill>
                  <a:srgbClr val="0000FF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Dopadová studie </a:t>
            </a:r>
            <a:br>
              <a:rPr lang="cs-CZ" sz="3600" b="1" dirty="0">
                <a:solidFill>
                  <a:srgbClr val="0000FF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lang="cs-CZ" sz="3600" b="1" dirty="0">
                <a:solidFill>
                  <a:srgbClr val="0000FF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ODCHODU OD ENERGETICKÉHO SPALOVÁNÍ UHLÍ </a:t>
            </a:r>
            <a:br>
              <a:rPr lang="cs-CZ" sz="3600" b="1" dirty="0">
                <a:solidFill>
                  <a:srgbClr val="0000FF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lang="cs-CZ" sz="3600" b="1" dirty="0">
                <a:solidFill>
                  <a:srgbClr val="0000FF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 MORAVSKOSLEZSKÉM KRAJI</a:t>
            </a:r>
            <a:br>
              <a:rPr lang="cs-CZ" sz="3600" dirty="0">
                <a:solidFill>
                  <a:schemeClr val="tx1"/>
                </a:solidFill>
                <a:latin typeface="+mn-lt"/>
              </a:rPr>
            </a:br>
            <a:endParaRPr lang="en-GB" sz="3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A02B43C-CA9D-46A0-894E-7A4FE2061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584" r="5871"/>
          <a:stretch/>
        </p:blipFill>
        <p:spPr>
          <a:xfrm>
            <a:off x="4614958" y="3371102"/>
            <a:ext cx="4228333" cy="28625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96" y="3430922"/>
            <a:ext cx="3964444" cy="2802686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20124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zadání Dopadové studie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sz="2400" dirty="0"/>
              <a:t>Jak nastartovat smysluplnou a k životnímu prostředí šetrnou </a:t>
            </a:r>
            <a:r>
              <a:rPr lang="cs-CZ" sz="2400" b="1" dirty="0"/>
              <a:t>transformaci energetiky </a:t>
            </a:r>
            <a:r>
              <a:rPr lang="cs-CZ" sz="2400" dirty="0"/>
              <a:t>Moravskoslezského kraje a přitom zajistit jeho obyvatelům bezpečnou a dostupnou dodávku energií</a:t>
            </a:r>
            <a:r>
              <a:rPr lang="cs-CZ" sz="2000" dirty="0"/>
              <a:t>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Východiska:</a:t>
            </a:r>
          </a:p>
          <a:p>
            <a:r>
              <a:rPr lang="cs-CZ" dirty="0"/>
              <a:t>Výstupy SWOT analýzy energetiky MSK </a:t>
            </a:r>
          </a:p>
          <a:p>
            <a:r>
              <a:rPr lang="cs-CZ" dirty="0"/>
              <a:t>Rozpracování návrhové části Územní energetické koncepce MSK</a:t>
            </a:r>
          </a:p>
          <a:p>
            <a:r>
              <a:rPr lang="cs-CZ" dirty="0"/>
              <a:t>Model energetiky MSK v GIS</a:t>
            </a:r>
          </a:p>
          <a:p>
            <a:r>
              <a:rPr lang="cs-CZ" dirty="0"/>
              <a:t>Návrh koncepce pro období let 2030 – 2050</a:t>
            </a:r>
          </a:p>
          <a:p>
            <a:r>
              <a:rPr lang="cs-CZ" dirty="0"/>
              <a:t>Soulad se státní Uhelnou komisí</a:t>
            </a:r>
          </a:p>
          <a:p>
            <a:r>
              <a:rPr lang="cs-CZ" dirty="0"/>
              <a:t>Zapojení všech dotčených osob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lvl="1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5C4B5B7A-46D8-4DE4-B6BC-1599ED83C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786434" y="4511114"/>
            <a:ext cx="3483401" cy="1911622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42662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 Dopadové studie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7995" y="1825625"/>
            <a:ext cx="7861385" cy="4351338"/>
          </a:xfrm>
        </p:spPr>
        <p:txBody>
          <a:bodyPr/>
          <a:lstStyle/>
          <a:p>
            <a:pPr marL="0" indent="0" algn="ctr">
              <a:buNone/>
            </a:pPr>
            <a:r>
              <a:rPr lang="cs-CZ" sz="2400" dirty="0"/>
              <a:t>Technická možnost náhrady uhlí </a:t>
            </a:r>
            <a:r>
              <a:rPr lang="cs-CZ" sz="2400" b="1" dirty="0"/>
              <a:t>nízkoemisními </a:t>
            </a:r>
            <a:r>
              <a:rPr lang="cs-CZ" sz="2400" dirty="0"/>
              <a:t>technologiemi k </a:t>
            </a:r>
            <a:r>
              <a:rPr lang="cs-CZ" sz="2400" b="1" dirty="0"/>
              <a:t>výrobě tepla </a:t>
            </a:r>
            <a:r>
              <a:rPr lang="cs-CZ" sz="2400" dirty="0"/>
              <a:t>pro dodávky zejména obyvatelstvu.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Nutné podmínky řešení:</a:t>
            </a:r>
          </a:p>
          <a:p>
            <a:pPr marL="0" indent="0">
              <a:buNone/>
            </a:pPr>
            <a:endParaRPr lang="cs-CZ" dirty="0"/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Dostupnost alespoň jednoho neuhelného zdroje tepla v každém místě MSK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Maximální možné úspory tepla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Maximální možné využití OZE 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Maximální možné využití regionálních neuhelných zdrojů energie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Zachování podstatné části soustav CZT v hustě osídlených místech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Optimalizace SCZT s ohledem na změnu zdroje energie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Udržení ceny tepla v CZT na přijatelné úrovni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Možnost rozvíjení sdílené nezávislé energetiky v místech bez CZT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lvl="1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53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Teplárenství Moravskoslezského kraje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50" y="1825624"/>
            <a:ext cx="7748236" cy="4530727"/>
          </a:xfrm>
        </p:spPr>
        <p:txBody>
          <a:bodyPr/>
          <a:lstStyle/>
          <a:p>
            <a:r>
              <a:rPr lang="cs-CZ" dirty="0"/>
              <a:t>Závislost teplárenského odvětví na spalování uhlí</a:t>
            </a:r>
          </a:p>
          <a:p>
            <a:pPr lvl="1"/>
            <a:r>
              <a:rPr lang="cs-CZ" dirty="0"/>
              <a:t>více než </a:t>
            </a:r>
            <a:r>
              <a:rPr lang="cs-CZ" b="1" dirty="0"/>
              <a:t>85</a:t>
            </a:r>
            <a:r>
              <a:rPr lang="en-GB" b="1" dirty="0"/>
              <a:t>% </a:t>
            </a:r>
            <a:r>
              <a:rPr lang="cs-CZ" b="1" dirty="0"/>
              <a:t>tepla </a:t>
            </a:r>
            <a:r>
              <a:rPr lang="cs-CZ" dirty="0"/>
              <a:t>se vyrábí z fosilních paliv</a:t>
            </a:r>
          </a:p>
          <a:p>
            <a:pPr lvl="1"/>
            <a:r>
              <a:rPr lang="cs-CZ" dirty="0"/>
              <a:t>podíl uhlí na celkové výrobě tepla je </a:t>
            </a:r>
            <a:r>
              <a:rPr lang="cs-CZ" b="1" dirty="0"/>
              <a:t>64%</a:t>
            </a:r>
          </a:p>
          <a:p>
            <a:pPr lvl="1"/>
            <a:r>
              <a:rPr lang="cs-CZ" dirty="0"/>
              <a:t>ze spalovaného uhlí je </a:t>
            </a:r>
            <a:r>
              <a:rPr lang="cs-CZ" b="1" dirty="0"/>
              <a:t>97% černé</a:t>
            </a:r>
            <a:r>
              <a:rPr lang="cs-CZ" dirty="0"/>
              <a:t>, zbytek hnědé</a:t>
            </a:r>
          </a:p>
          <a:p>
            <a:pPr lvl="1"/>
            <a:r>
              <a:rPr lang="cs-CZ" dirty="0"/>
              <a:t>teplo z SCZT odebírá více než </a:t>
            </a:r>
            <a:r>
              <a:rPr lang="cs-CZ" b="1" dirty="0"/>
              <a:t>250 tis. domácností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(cca 700 tis. obyvatel = 2/3 obyvatel kraje) </a:t>
            </a:r>
          </a:p>
          <a:p>
            <a:endParaRPr lang="cs-CZ" dirty="0"/>
          </a:p>
          <a:p>
            <a:r>
              <a:rPr lang="cs-CZ" dirty="0"/>
              <a:t>V MSK je </a:t>
            </a:r>
            <a:r>
              <a:rPr lang="cs-CZ" b="1" dirty="0"/>
              <a:t>50 obcí </a:t>
            </a:r>
            <a:r>
              <a:rPr lang="cs-CZ" dirty="0"/>
              <a:t>se zásobováním teplem z SCZT</a:t>
            </a:r>
          </a:p>
          <a:p>
            <a:pPr lvl="1"/>
            <a:endParaRPr lang="cs-CZ" dirty="0"/>
          </a:p>
          <a:p>
            <a:r>
              <a:rPr lang="cs-CZ" dirty="0"/>
              <a:t>15 obcí s SCZT nad 10 tis. obyvatel </a:t>
            </a:r>
            <a:br>
              <a:rPr lang="cs-CZ" dirty="0"/>
            </a:br>
            <a:r>
              <a:rPr lang="cs-CZ" dirty="0"/>
              <a:t>( z toho pro 9 obcí je hlavní palivo uhlí)</a:t>
            </a:r>
          </a:p>
          <a:p>
            <a:r>
              <a:rPr lang="cs-CZ" dirty="0"/>
              <a:t>35 obcí s SCZT pod 10 tis. obyvatel </a:t>
            </a:r>
            <a:br>
              <a:rPr lang="cs-CZ" dirty="0"/>
            </a:br>
            <a:r>
              <a:rPr lang="cs-CZ" dirty="0"/>
              <a:t>( z toho většina neuhelných zdrojů) 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91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Obce nad 10 tis. obyvatel s SCZT 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t>5</a:t>
            </a:fld>
            <a:endParaRPr lang="en-GB"/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6086B218-94BB-4D8C-B4EF-852443B09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370103"/>
              </p:ext>
            </p:extLst>
          </p:nvPr>
        </p:nvGraphicFramePr>
        <p:xfrm>
          <a:off x="542924" y="2567690"/>
          <a:ext cx="8058151" cy="29116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4154">
                  <a:extLst>
                    <a:ext uri="{9D8B030D-6E8A-4147-A177-3AD203B41FA5}">
                      <a16:colId xmlns:a16="http://schemas.microsoft.com/office/drawing/2014/main" val="704533017"/>
                    </a:ext>
                  </a:extLst>
                </a:gridCol>
                <a:gridCol w="1979478">
                  <a:extLst>
                    <a:ext uri="{9D8B030D-6E8A-4147-A177-3AD203B41FA5}">
                      <a16:colId xmlns:a16="http://schemas.microsoft.com/office/drawing/2014/main" val="4166016550"/>
                    </a:ext>
                  </a:extLst>
                </a:gridCol>
                <a:gridCol w="1133202">
                  <a:extLst>
                    <a:ext uri="{9D8B030D-6E8A-4147-A177-3AD203B41FA5}">
                      <a16:colId xmlns:a16="http://schemas.microsoft.com/office/drawing/2014/main" val="2775245255"/>
                    </a:ext>
                  </a:extLst>
                </a:gridCol>
                <a:gridCol w="4331317">
                  <a:extLst>
                    <a:ext uri="{9D8B030D-6E8A-4147-A177-3AD203B41FA5}">
                      <a16:colId xmlns:a16="http://schemas.microsoft.com/office/drawing/2014/main" val="1996835653"/>
                    </a:ext>
                  </a:extLst>
                </a:gridCol>
              </a:tblGrid>
              <a:tr h="197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SCZT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hlavní palivo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Poznámka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2000369276"/>
                  </a:ext>
                </a:extLst>
              </a:tr>
              <a:tr h="186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1.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Ostrava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část tepla z koksárenského a zemního plynu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872501780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2.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Karviná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část tepla ze zemního plynu a z biomasy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2648546525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3.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Havířov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část tepla ze zemního plynu a z biomasy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2966684821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4.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Frýdek-Místek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část tepla z biomasy ze zdroje EnergoFuture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853010796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5.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Orlová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při odstávce EDĚ teplo ze zemního plynu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645622338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6.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Bohumín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při odstávce EDĚ teplo ze zemního plynu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105968901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7.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Třinec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dodávka do SCZT pokryta odpadním teplem z hutí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771898199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8.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Kopřivnice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černé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část dodávek tepla je z biomasy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3578125578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 9.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Krnov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biomasa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špičkový a záložní uhelný kotel K5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1654231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10.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Bruntál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hnědé uhlí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uhelná kotelna Dolní z roku 2017, zbytek plynové kotelny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2949249084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11.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Český Těšín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zemní plyn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3777785488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12.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Hlučín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zemní plyn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3365882563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13.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Frenštát pod Radhoštěm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zemní plyn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3004380940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14.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Nový Jičín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zemní plyn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3828750483"/>
                  </a:ext>
                </a:extLst>
              </a:tr>
              <a:tr h="18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15.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Opava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>
                          <a:effectLst/>
                        </a:rPr>
                        <a:t>zemní plyn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359315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06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Scénáře náhrady uhlí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792" y="1692934"/>
            <a:ext cx="8708279" cy="4351338"/>
          </a:xfrm>
        </p:spPr>
        <p:txBody>
          <a:bodyPr/>
          <a:lstStyle/>
          <a:p>
            <a:pPr marL="342900" lvl="1" indent="0">
              <a:buNone/>
            </a:pPr>
            <a:r>
              <a:rPr lang="cs-CZ" b="1" dirty="0"/>
              <a:t>Podle „zelenosti“ náhrady</a:t>
            </a:r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r>
              <a:rPr lang="cs-CZ" b="1" dirty="0"/>
              <a:t>Scénář „OZE“:</a:t>
            </a:r>
          </a:p>
          <a:p>
            <a:pPr marL="342900" lvl="1" indent="0">
              <a:buNone/>
            </a:pPr>
            <a:r>
              <a:rPr lang="cs-CZ" dirty="0"/>
              <a:t>Zabývá se možností nahradit tepelnou energii získávanou spalováním uhlí</a:t>
            </a:r>
            <a:br>
              <a:rPr lang="cs-CZ" dirty="0"/>
            </a:br>
            <a:r>
              <a:rPr lang="cs-CZ" b="1" dirty="0"/>
              <a:t>využitím alternativních nebo obnovitelných zdrojů (</a:t>
            </a:r>
            <a:r>
              <a:rPr lang="cs-CZ" b="1" dirty="0" err="1"/>
              <a:t>biomasa+bioplyn</a:t>
            </a:r>
            <a:r>
              <a:rPr lang="cs-CZ" b="1" dirty="0"/>
              <a:t>, slunce, vítr, voda, geotermální teplo, odpadní plyny a další)</a:t>
            </a:r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r>
              <a:rPr lang="cs-CZ" b="1" dirty="0"/>
              <a:t>Scénář „Jádro“:</a:t>
            </a:r>
          </a:p>
          <a:p>
            <a:pPr marL="342900" lvl="1" indent="0">
              <a:buNone/>
            </a:pPr>
            <a:r>
              <a:rPr lang="cs-CZ" dirty="0"/>
              <a:t>Zabývá se možností nahradit tepelnou energii získávanou spalováním uhlí</a:t>
            </a:r>
            <a:br>
              <a:rPr lang="cs-CZ" dirty="0"/>
            </a:br>
            <a:r>
              <a:rPr lang="cs-CZ" b="1" dirty="0"/>
              <a:t>štěpnou jadernou reakcí</a:t>
            </a:r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r>
              <a:rPr lang="cs-CZ" b="1" dirty="0"/>
              <a:t>Scénář „Plyn“:</a:t>
            </a:r>
          </a:p>
          <a:p>
            <a:pPr marL="342900" lvl="1" indent="0">
              <a:buNone/>
            </a:pPr>
            <a:r>
              <a:rPr lang="cs-CZ" dirty="0"/>
              <a:t>Zabývá se možností nahradit tepelnou energii získávanou spalováním uhlí </a:t>
            </a:r>
            <a:br>
              <a:rPr lang="cs-CZ" dirty="0"/>
            </a:br>
            <a:r>
              <a:rPr lang="cs-CZ" b="1" dirty="0"/>
              <a:t>spalováním zemního plynu</a:t>
            </a:r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64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Scénáře náhrady uhlí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792" y="1692934"/>
            <a:ext cx="8708279" cy="4351338"/>
          </a:xfrm>
        </p:spPr>
        <p:txBody>
          <a:bodyPr/>
          <a:lstStyle/>
          <a:p>
            <a:pPr marL="342900" lvl="1" indent="0">
              <a:buNone/>
            </a:pPr>
            <a:r>
              <a:rPr lang="cs-CZ" b="1" dirty="0"/>
              <a:t>Scénář „OZE + Úspory“:</a:t>
            </a:r>
          </a:p>
          <a:p>
            <a:pPr marL="342900" lvl="1" indent="0">
              <a:buNone/>
            </a:pPr>
            <a:r>
              <a:rPr lang="cs-CZ" dirty="0"/>
              <a:t>Zabývá se možností nahradit tepelnou energii získávanou spalováním uhlí</a:t>
            </a:r>
            <a:br>
              <a:rPr lang="cs-CZ" dirty="0"/>
            </a:br>
            <a:r>
              <a:rPr lang="cs-CZ" b="1" dirty="0"/>
              <a:t>využitím alternativních nebo obnovitelných zdrojů (</a:t>
            </a:r>
            <a:r>
              <a:rPr lang="cs-CZ" b="1" dirty="0" err="1"/>
              <a:t>biomasa+bioplyn</a:t>
            </a:r>
            <a:r>
              <a:rPr lang="cs-CZ" b="1" dirty="0"/>
              <a:t>, slunce, vítr, voda, geotermální teplo, odpadní plyny a další) </a:t>
            </a:r>
            <a:r>
              <a:rPr lang="cs-CZ" b="1" dirty="0">
                <a:solidFill>
                  <a:srgbClr val="FF0000"/>
                </a:solidFill>
              </a:rPr>
              <a:t>– možná náhrada pouze 500kt uhlí</a:t>
            </a:r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r>
              <a:rPr lang="cs-CZ" b="1" dirty="0"/>
              <a:t>Scénář „Jádro“:</a:t>
            </a:r>
          </a:p>
          <a:p>
            <a:pPr marL="342900" lvl="1" indent="0">
              <a:buNone/>
            </a:pPr>
            <a:r>
              <a:rPr lang="cs-CZ" dirty="0"/>
              <a:t>Zabývá se možností nahradit tepelnou energii získávanou spalováním uhlí</a:t>
            </a:r>
            <a:br>
              <a:rPr lang="cs-CZ" dirty="0"/>
            </a:br>
            <a:r>
              <a:rPr lang="cs-CZ" b="1" dirty="0"/>
              <a:t>štěpnou jadernou reakcí </a:t>
            </a:r>
            <a:r>
              <a:rPr lang="cs-CZ" b="1" dirty="0">
                <a:solidFill>
                  <a:schemeClr val="accent6"/>
                </a:solidFill>
              </a:rPr>
              <a:t>– je pravděpodobně technicky realizovatelný po roce 2040</a:t>
            </a:r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r>
              <a:rPr lang="cs-CZ" b="1" dirty="0"/>
              <a:t>Scénář „Plyn“:</a:t>
            </a:r>
          </a:p>
          <a:p>
            <a:pPr marL="342900" lvl="1" indent="0">
              <a:buNone/>
            </a:pPr>
            <a:r>
              <a:rPr lang="cs-CZ" dirty="0"/>
              <a:t>Zabývá se možností nahradit tepelnou energii získávanou spalováním uhlí</a:t>
            </a:r>
            <a:br>
              <a:rPr lang="cs-CZ" dirty="0"/>
            </a:br>
            <a:r>
              <a:rPr lang="cs-CZ" b="1" dirty="0"/>
              <a:t>spalováním zemního plynu </a:t>
            </a:r>
            <a:r>
              <a:rPr lang="cs-CZ" b="1" dirty="0">
                <a:solidFill>
                  <a:srgbClr val="00B050"/>
                </a:solidFill>
              </a:rPr>
              <a:t>– je technicky realizovatelný do roku 2029</a:t>
            </a:r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endParaRPr lang="cs-CZ" b="1" dirty="0"/>
          </a:p>
          <a:p>
            <a:pPr marL="342900" lvl="1" indent="0">
              <a:buNone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03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 Z dopadové studie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4133" y="1825624"/>
            <a:ext cx="8321652" cy="4530727"/>
          </a:xfrm>
        </p:spPr>
        <p:txBody>
          <a:bodyPr/>
          <a:lstStyle/>
          <a:p>
            <a:pPr marL="0" indent="0" algn="ctr">
              <a:buNone/>
            </a:pPr>
            <a:r>
              <a:rPr lang="cs-CZ" b="1" dirty="0"/>
              <a:t>Pro zajištění tepla pro obyvatele MSK je i při maximálním využití úsporných opatření, obnovitelných a alternativní zdrojů nutno využívat i jiné energetické zdroje.</a:t>
            </a:r>
          </a:p>
          <a:p>
            <a:pPr marL="0" indent="0" algn="ctr">
              <a:buNone/>
            </a:pPr>
            <a:r>
              <a:rPr lang="cs-CZ" b="1" dirty="0"/>
              <a:t>V současné době je reálně k dispozici pouze zemní plyn.</a:t>
            </a:r>
          </a:p>
          <a:p>
            <a:pPr marL="0" indent="0" algn="ctr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67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 Z dopadové studie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4133" y="1825624"/>
            <a:ext cx="8321652" cy="4530727"/>
          </a:xfrm>
        </p:spPr>
        <p:txBody>
          <a:bodyPr/>
          <a:lstStyle/>
          <a:p>
            <a:pPr marL="0" indent="0" algn="ctr">
              <a:buNone/>
            </a:pPr>
            <a:r>
              <a:rPr lang="cs-CZ" b="1" dirty="0"/>
              <a:t>Pro zajištění tepla pro obyvatele MSK je i při maximálním využití úsporných opatření, obnovitelných a alternativní zdrojů nutno využívat i jiné energetické zdroje.</a:t>
            </a:r>
          </a:p>
          <a:p>
            <a:pPr marL="0" indent="0" algn="ctr">
              <a:buNone/>
            </a:pPr>
            <a:r>
              <a:rPr lang="cs-CZ" b="1" dirty="0"/>
              <a:t>V současné době je reálně k dispozici pouze zemní plyn.</a:t>
            </a:r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b="1" dirty="0"/>
              <a:t>Pro splnění klimatických cílů v roce 2050 musí dojít k náhradě plynových zdrojů jiným, bezemisním zdrojem. </a:t>
            </a:r>
          </a:p>
          <a:p>
            <a:pPr marL="0" indent="0" algn="ctr">
              <a:buNone/>
            </a:pPr>
            <a:r>
              <a:rPr lang="cs-CZ" b="1" dirty="0"/>
              <a:t>V současné době je reálně k dispozici pouze jádro.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220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 Z dopadové studie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4133" y="1825624"/>
            <a:ext cx="8321652" cy="4530727"/>
          </a:xfrm>
        </p:spPr>
        <p:txBody>
          <a:bodyPr/>
          <a:lstStyle/>
          <a:p>
            <a:pPr marL="0" indent="0" algn="ctr">
              <a:buNone/>
            </a:pPr>
            <a:r>
              <a:rPr lang="cs-CZ" b="1" dirty="0"/>
              <a:t>Pro zajištění tepla pro obyvatele MSK je i při maximálním využití úsporných opatření, obnovitelných a alternativní zdrojů nutno využívat i jiné energetické zdroje.</a:t>
            </a:r>
          </a:p>
          <a:p>
            <a:pPr marL="0" indent="0" algn="ctr">
              <a:buNone/>
            </a:pPr>
            <a:r>
              <a:rPr lang="cs-CZ" b="1" dirty="0"/>
              <a:t>V současné době je reálně k dispozici pouze zemní plyn.</a:t>
            </a:r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b="1" dirty="0"/>
              <a:t>Pro splnění klimatických cílů v roce 2050 musí dojít k náhradě plynových zdrojů jiným, bezemisním zdrojem. </a:t>
            </a:r>
          </a:p>
          <a:p>
            <a:pPr marL="0" indent="0" algn="ctr">
              <a:buNone/>
            </a:pPr>
            <a:r>
              <a:rPr lang="cs-CZ" b="1" dirty="0"/>
              <a:t>V současné době je reálně k dispozici pouze jádro. </a:t>
            </a:r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b="1" dirty="0"/>
              <a:t>Abychom mohli v roce 2050 splnit klimatické cíle pomocí bezemisní jaderné energie, nesmí dojít k rozpadu soustav CZT a likvidaci velkých tepláren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68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 Z dopadové studie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4133" y="1825624"/>
            <a:ext cx="8321652" cy="4530727"/>
          </a:xfrm>
        </p:spPr>
        <p:txBody>
          <a:bodyPr/>
          <a:lstStyle/>
          <a:p>
            <a:pPr>
              <a:buFont typeface="Wingdings" panose="05000000000000000000" pitchFamily="2" charset="2"/>
              <a:buChar char="J"/>
            </a:pPr>
            <a:r>
              <a:rPr lang="cs-CZ" dirty="0"/>
              <a:t>Odklon od spalování uhlí je technicky realizovatelný</a:t>
            </a:r>
          </a:p>
          <a:p>
            <a:pPr>
              <a:buFont typeface="Wingdings" panose="05000000000000000000" pitchFamily="2" charset="2"/>
              <a:buChar char="J"/>
            </a:pPr>
            <a:r>
              <a:rPr lang="cs-CZ" dirty="0"/>
              <a:t>Dodávka tepla soustavami CZT je udržitelná i při přechodu na plyn</a:t>
            </a:r>
          </a:p>
          <a:p>
            <a:pPr>
              <a:buFont typeface="Wingdings" panose="05000000000000000000" pitchFamily="2" charset="2"/>
              <a:buChar char="J"/>
            </a:pPr>
            <a:r>
              <a:rPr lang="cs-CZ" dirty="0"/>
              <a:t>Je možné částečně využít alternativní i obnovitelné zdroje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>
              <a:buFont typeface="Wingdings" panose="05000000000000000000" pitchFamily="2" charset="2"/>
              <a:buChar char="L"/>
            </a:pPr>
            <a:r>
              <a:rPr lang="cs-CZ" dirty="0"/>
              <a:t>Riziko </a:t>
            </a:r>
            <a:r>
              <a:rPr lang="cs-CZ" b="1" dirty="0"/>
              <a:t>odpojování</a:t>
            </a:r>
            <a:r>
              <a:rPr lang="cs-CZ" dirty="0"/>
              <a:t> od soustav CZT je většinově řešitelné z úrovně MSK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cs-CZ" dirty="0"/>
              <a:t>Riziko </a:t>
            </a:r>
            <a:r>
              <a:rPr lang="cs-CZ" b="1" dirty="0"/>
              <a:t>blokace</a:t>
            </a:r>
            <a:r>
              <a:rPr lang="cs-CZ" dirty="0"/>
              <a:t> výstavby plynových a </a:t>
            </a:r>
            <a:r>
              <a:rPr lang="cs-CZ" dirty="0" err="1"/>
              <a:t>multipalivových</a:t>
            </a:r>
            <a:r>
              <a:rPr lang="cs-CZ" dirty="0"/>
              <a:t> kotlů je jen částečně řešitelné z úrovně MSK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cs-CZ" dirty="0"/>
              <a:t>Riziko </a:t>
            </a:r>
            <a:r>
              <a:rPr lang="cs-CZ" b="1" dirty="0"/>
              <a:t>zvýšení ceny </a:t>
            </a:r>
            <a:r>
              <a:rPr lang="cs-CZ" dirty="0"/>
              <a:t>tepla přechodem na zemní plyn a ostatní zdroje není řešitelné z úrovně MSK</a:t>
            </a:r>
          </a:p>
          <a:p>
            <a:pPr>
              <a:buFont typeface="Wingdings" panose="05000000000000000000" pitchFamily="2" charset="2"/>
              <a:buChar char="L"/>
            </a:pPr>
            <a:endParaRPr lang="cs-CZ" dirty="0"/>
          </a:p>
          <a:p>
            <a:pPr>
              <a:buFont typeface="Wingdings" panose="05000000000000000000" pitchFamily="2" charset="2"/>
              <a:buChar char="L"/>
            </a:pPr>
            <a:r>
              <a:rPr lang="cs-CZ" dirty="0"/>
              <a:t>Riziko zvýšení ceny tepla přechodem na zemní plyn a ostatní zdroje je částečně řešitelné využitím dostupných fondů EU, pokud bude tato možnost povolena.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276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Možný vývoj náhrady uhlí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49" y="1692934"/>
            <a:ext cx="7300241" cy="4663418"/>
          </a:xfrm>
        </p:spPr>
        <p:txBody>
          <a:bodyPr/>
          <a:lstStyle/>
          <a:p>
            <a:r>
              <a:rPr lang="cs-CZ" b="1" dirty="0"/>
              <a:t>2021-2030</a:t>
            </a:r>
            <a:endParaRPr lang="cs-CZ" dirty="0"/>
          </a:p>
          <a:p>
            <a:pPr lvl="1"/>
            <a:r>
              <a:rPr lang="cs-CZ" dirty="0"/>
              <a:t>úspory + biomasa + pevné odpady + odpadní plyny + OZE</a:t>
            </a:r>
          </a:p>
          <a:p>
            <a:pPr lvl="1"/>
            <a:r>
              <a:rPr lang="cs-CZ" dirty="0"/>
              <a:t>postupný přechod z uhlí na plyn (poslední Třebovice 2029)</a:t>
            </a:r>
          </a:p>
          <a:p>
            <a:pPr lvl="1"/>
            <a:r>
              <a:rPr lang="cs-CZ" dirty="0"/>
              <a:t> decentralizace a komunitní energetika (zachování páteřní sítě CZT)</a:t>
            </a:r>
          </a:p>
          <a:p>
            <a:endParaRPr lang="cs-CZ" b="1" dirty="0"/>
          </a:p>
          <a:p>
            <a:r>
              <a:rPr lang="cs-CZ" b="1" dirty="0"/>
              <a:t>2031-2040</a:t>
            </a:r>
          </a:p>
          <a:p>
            <a:pPr lvl="1"/>
            <a:r>
              <a:rPr lang="cs-CZ" dirty="0"/>
              <a:t>úspory + OZE</a:t>
            </a:r>
          </a:p>
          <a:p>
            <a:pPr lvl="1"/>
            <a:r>
              <a:rPr lang="cs-CZ" dirty="0"/>
              <a:t>decentralizace dle demografického vývoje (zachování páteřní sítě CZT)</a:t>
            </a:r>
          </a:p>
          <a:p>
            <a:endParaRPr lang="cs-CZ" b="1" dirty="0"/>
          </a:p>
          <a:p>
            <a:r>
              <a:rPr lang="cs-CZ" b="1" dirty="0"/>
              <a:t>2041-2050</a:t>
            </a:r>
          </a:p>
          <a:p>
            <a:pPr lvl="1"/>
            <a:r>
              <a:rPr lang="cs-CZ" dirty="0"/>
              <a:t>úspory + OZE</a:t>
            </a:r>
          </a:p>
          <a:p>
            <a:pPr lvl="1"/>
            <a:r>
              <a:rPr lang="cs-CZ" dirty="0"/>
              <a:t>postupný přechod z plynu na malé modulární jaderné reaktory </a:t>
            </a:r>
            <a:br>
              <a:rPr lang="cs-CZ" dirty="0"/>
            </a:br>
            <a:r>
              <a:rPr lang="cs-CZ" dirty="0"/>
              <a:t>(SMR v Třebovicích, Dětmarovicích a možná Třinci)</a:t>
            </a:r>
          </a:p>
          <a:p>
            <a:pPr lvl="1"/>
            <a:r>
              <a:rPr lang="cs-CZ" dirty="0"/>
              <a:t>v případě stavby JEBLA využití odpadního tepla pro Novojičínsko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25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49" y="1825625"/>
            <a:ext cx="6460047" cy="4351338"/>
          </a:xfrm>
        </p:spPr>
        <p:txBody>
          <a:bodyPr/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87" name="Obrázek 86">
            <a:extLst>
              <a:ext uri="{FF2B5EF4-FFF2-40B4-BE49-F238E27FC236}">
                <a16:creationId xmlns:a16="http://schemas.microsoft.com/office/drawing/2014/main" id="{52E03113-5C09-4EF8-8EF7-C8980CCE9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455"/>
            <a:ext cx="9144000" cy="523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96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49" y="1692934"/>
            <a:ext cx="730024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cs-CZ" b="1" dirty="0"/>
              <a:t>V roce 2030 může být centrální vytápění domácností i firem v MSK bez uhlí.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8F05-10F3-4E95-AFE6-9BA128DFE0DE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F929B0F-A630-4C85-9825-E8165F08F437}"/>
              </a:ext>
            </a:extLst>
          </p:cNvPr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/>
              <a:t>A co individuální vytápění domácností?</a:t>
            </a:r>
            <a:br>
              <a:rPr lang="cs-CZ" b="1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6535063"/>
      </p:ext>
    </p:extLst>
  </p:cSld>
  <p:clrMapOvr>
    <a:masterClrMapping/>
  </p:clrMapOvr>
</p:sld>
</file>

<file path=ppt/theme/theme1.xml><?xml version="1.0" encoding="utf-8"?>
<a:theme xmlns:a="http://schemas.openxmlformats.org/drawingml/2006/main" name="šablona_prezentace-světlé_pozadí1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F84CC405-43B6-451F-939B-1F101AEFE6E9}" vid="{34187918-3FA2-4EF3-AF18-14A086C78AF5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4338</TotalTime>
  <Words>797</Words>
  <Application>Microsoft Office PowerPoint</Application>
  <PresentationFormat>Předvádění na obrazovce (4:3)</PresentationFormat>
  <Paragraphs>193</Paragraphs>
  <Slides>14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Tahoma</vt:lpstr>
      <vt:lpstr>Wingdings</vt:lpstr>
      <vt:lpstr>Wingdings 3</vt:lpstr>
      <vt:lpstr>šablona_prezentace-světlé_pozadí1</vt:lpstr>
      <vt:lpstr>Dopadová studie  ODCHODU OD ENERGETICKÉHO SPALOVÁNÍ UHLÍ  V MORAVSKOSLEZSKÉM KRAJI </vt:lpstr>
      <vt:lpstr>zadání Dopadové studie</vt:lpstr>
      <vt:lpstr>Cíl Dopadové studie</vt:lpstr>
      <vt:lpstr>Teplárenství Moravskoslezského kraje </vt:lpstr>
      <vt:lpstr>Obce nad 10 tis. obyvatel s SCZT  </vt:lpstr>
      <vt:lpstr>Scénáře náhrady uhlí</vt:lpstr>
      <vt:lpstr>Scénáře náhrady uhlí</vt:lpstr>
      <vt:lpstr>Závěry Z dopadové studie </vt:lpstr>
      <vt:lpstr>Závěry Z dopadové studie </vt:lpstr>
      <vt:lpstr>Závěry Z dopadové studie </vt:lpstr>
      <vt:lpstr>Závěry Z dopadové studie </vt:lpstr>
      <vt:lpstr>Možný vývoj náhrady uhlí</vt:lpstr>
      <vt:lpstr>Prezentace aplikace PowerPoint</vt:lpstr>
      <vt:lpstr>Shrnutí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 Brožík</dc:creator>
  <cp:lastModifiedBy>Chlebounová Miroslava</cp:lastModifiedBy>
  <cp:revision>276</cp:revision>
  <cp:lastPrinted>2020-11-25T08:56:58Z</cp:lastPrinted>
  <dcterms:created xsi:type="dcterms:W3CDTF">2019-08-23T06:50:34Z</dcterms:created>
  <dcterms:modified xsi:type="dcterms:W3CDTF">2020-12-15T14:35:20Z</dcterms:modified>
</cp:coreProperties>
</file>